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5" r:id="rId1"/>
  </p:sldMasterIdLst>
  <p:notesMasterIdLst>
    <p:notesMasterId r:id="rId10"/>
  </p:notesMasterIdLst>
  <p:sldIdLst>
    <p:sldId id="256" r:id="rId2"/>
    <p:sldId id="259" r:id="rId3"/>
    <p:sldId id="257" r:id="rId4"/>
    <p:sldId id="260" r:id="rId5"/>
    <p:sldId id="261" r:id="rId6"/>
    <p:sldId id="258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3AA35D-A6B7-46D6-9EBB-C595908E7073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1908F6-64BE-40BB-8A12-068463D33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726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1908F6-64BE-40BB-8A12-068463D3386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959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E8D6F-20C4-481C-9DDE-2A9EE9BD3AD1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F7C90-82FD-4DE8-848C-D7CE21F792E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1618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E8D6F-20C4-481C-9DDE-2A9EE9BD3AD1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F7C90-82FD-4DE8-848C-D7CE21F79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122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E8D6F-20C4-481C-9DDE-2A9EE9BD3AD1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F7C90-82FD-4DE8-848C-D7CE21F79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43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E8D6F-20C4-481C-9DDE-2A9EE9BD3AD1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F7C90-82FD-4DE8-848C-D7CE21F79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20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E8D6F-20C4-481C-9DDE-2A9EE9BD3AD1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F7C90-82FD-4DE8-848C-D7CE21F792E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7854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E8D6F-20C4-481C-9DDE-2A9EE9BD3AD1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F7C90-82FD-4DE8-848C-D7CE21F79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506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E8D6F-20C4-481C-9DDE-2A9EE9BD3AD1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F7C90-82FD-4DE8-848C-D7CE21F79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597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E8D6F-20C4-481C-9DDE-2A9EE9BD3AD1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F7C90-82FD-4DE8-848C-D7CE21F79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3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E8D6F-20C4-481C-9DDE-2A9EE9BD3AD1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F7C90-82FD-4DE8-848C-D7CE21F79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614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62E8D6F-20C4-481C-9DDE-2A9EE9BD3AD1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4CF7C90-82FD-4DE8-848C-D7CE21F79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805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E8D6F-20C4-481C-9DDE-2A9EE9BD3AD1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F7C90-82FD-4DE8-848C-D7CE21F79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6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62E8D6F-20C4-481C-9DDE-2A9EE9BD3AD1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4CF7C90-82FD-4DE8-848C-D7CE21F792E7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6866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tsalenjikha.gov.ge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695721"/>
            <a:ext cx="12192001" cy="7553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5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 smtClean="0"/>
              <a:t>                 პროექტის შესახებ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352171"/>
            <a:ext cx="10058400" cy="4023360"/>
          </a:xfrm>
        </p:spPr>
        <p:txBody>
          <a:bodyPr>
            <a:normAutofit/>
          </a:bodyPr>
          <a:lstStyle/>
          <a:p>
            <a:r>
              <a:rPr lang="ka-GE" sz="2400" dirty="0" smtClean="0"/>
              <a:t>წალენჯიხის მუნიციპალიტეტის 2022 </a:t>
            </a:r>
            <a:r>
              <a:rPr lang="ka-GE" sz="2400" dirty="0"/>
              <a:t>წლის პროგრამული ბიუჯეტით გათვალისწინებული </a:t>
            </a:r>
            <a:r>
              <a:rPr lang="ka-GE" sz="2400" dirty="0" smtClean="0"/>
              <a:t>თანხის ფარგლებში,ახალგაზრდების მოთხოვნებზე დაყრდნობით და  </a:t>
            </a:r>
            <a:r>
              <a:rPr lang="ka-GE" sz="2400" dirty="0"/>
              <a:t>საუკეთესო პროექტების შერჩევის მიზნით, </a:t>
            </a:r>
            <a:r>
              <a:rPr lang="ka-GE" sz="2400" dirty="0" smtClean="0"/>
              <a:t>წალენჯიხის მუნიციპალიტეტის საკრებულო აცხადებს </a:t>
            </a:r>
            <a:r>
              <a:rPr lang="ka-GE" sz="2400" dirty="0"/>
              <a:t>კონკურსს.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218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 smtClean="0">
                <a:latin typeface="3D Unicode" panose="03000000000000000000" pitchFamily="66" charset="0"/>
              </a:rPr>
              <a:t>               შენი იდეა წალენჯიხას </a:t>
            </a:r>
            <a:endParaRPr lang="en-US" dirty="0">
              <a:latin typeface="3D Unicode" panose="03000000000000000000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108" y="1898073"/>
            <a:ext cx="10411691" cy="42788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a-GE" dirty="0" smtClean="0"/>
              <a:t>                                        </a:t>
            </a:r>
            <a:r>
              <a:rPr lang="ka-GE" b="1" dirty="0" smtClean="0"/>
              <a:t>პროექტის მიზანი</a:t>
            </a:r>
            <a:endParaRPr lang="ka-GE" b="1" dirty="0"/>
          </a:p>
          <a:p>
            <a:pPr marL="0" indent="0">
              <a:buNone/>
            </a:pPr>
            <a:r>
              <a:rPr lang="ka-GE" sz="2400" b="1" dirty="0" smtClean="0"/>
              <a:t> </a:t>
            </a:r>
            <a:r>
              <a:rPr lang="en-US" sz="2400" dirty="0" err="1"/>
              <a:t>კონკურსის</a:t>
            </a:r>
            <a:r>
              <a:rPr lang="en-US" sz="2400" dirty="0"/>
              <a:t> </a:t>
            </a:r>
            <a:r>
              <a:rPr lang="en-US" sz="2400" dirty="0" err="1"/>
              <a:t>მიზანია</a:t>
            </a:r>
            <a:r>
              <a:rPr lang="en-US" sz="2400" dirty="0"/>
              <a:t> </a:t>
            </a:r>
            <a:r>
              <a:rPr lang="en-US" sz="2400" dirty="0" err="1"/>
              <a:t>ახალგაზრდების</a:t>
            </a:r>
            <a:r>
              <a:rPr lang="en-US" sz="2400" dirty="0"/>
              <a:t> </a:t>
            </a:r>
            <a:r>
              <a:rPr lang="en-US" sz="2400" dirty="0" err="1"/>
              <a:t>გააქტიურება</a:t>
            </a:r>
            <a:r>
              <a:rPr lang="en-US" sz="2400" dirty="0"/>
              <a:t> </a:t>
            </a:r>
            <a:r>
              <a:rPr lang="en-US" sz="2400" dirty="0" err="1"/>
              <a:t>და</a:t>
            </a:r>
            <a:r>
              <a:rPr lang="en-US" sz="2400" dirty="0"/>
              <a:t> </a:t>
            </a:r>
            <a:r>
              <a:rPr lang="en-US" sz="2400" dirty="0" err="1"/>
              <a:t>მათი</a:t>
            </a:r>
            <a:r>
              <a:rPr lang="en-US" sz="2400" dirty="0"/>
              <a:t> </a:t>
            </a:r>
            <a:r>
              <a:rPr lang="en-US" sz="2400" dirty="0" err="1"/>
              <a:t>ჩართულობის</a:t>
            </a:r>
            <a:r>
              <a:rPr lang="en-US" sz="2400" dirty="0"/>
              <a:t> </a:t>
            </a:r>
            <a:r>
              <a:rPr lang="en-US" sz="2400" dirty="0" err="1"/>
              <a:t>გაზრდა</a:t>
            </a:r>
            <a:r>
              <a:rPr lang="en-US" sz="2400" dirty="0"/>
              <a:t> </a:t>
            </a:r>
            <a:r>
              <a:rPr lang="en-US" sz="2400" dirty="0" err="1"/>
              <a:t>ადგილობრივი</a:t>
            </a:r>
            <a:r>
              <a:rPr lang="en-US" sz="2400" dirty="0"/>
              <a:t> </a:t>
            </a:r>
            <a:r>
              <a:rPr lang="en-US" sz="2400" dirty="0" err="1"/>
              <a:t>თვითმმართველობის</a:t>
            </a:r>
            <a:r>
              <a:rPr lang="en-US" sz="2400" dirty="0"/>
              <a:t> </a:t>
            </a:r>
            <a:r>
              <a:rPr lang="en-US" sz="2400" dirty="0" err="1"/>
              <a:t>განხორცილების</a:t>
            </a:r>
            <a:r>
              <a:rPr lang="en-US" sz="2400" dirty="0"/>
              <a:t> </a:t>
            </a:r>
            <a:r>
              <a:rPr lang="en-US" sz="2400" dirty="0" err="1"/>
              <a:t>პროცესში</a:t>
            </a:r>
            <a:r>
              <a:rPr lang="en-US" sz="2400" dirty="0"/>
              <a:t>, </a:t>
            </a:r>
            <a:r>
              <a:rPr lang="en-US" sz="2400" dirty="0" err="1"/>
              <a:t>მათი</a:t>
            </a:r>
            <a:r>
              <a:rPr lang="en-US" sz="2400" dirty="0"/>
              <a:t> </a:t>
            </a:r>
            <a:r>
              <a:rPr lang="en-US" sz="2400" dirty="0" err="1"/>
              <a:t>ინფრასტრუქტურული</a:t>
            </a:r>
            <a:r>
              <a:rPr lang="ka-GE" sz="2400" dirty="0"/>
              <a:t>, კულტურულ-საგანმანათლებლო, ტურისტული  </a:t>
            </a:r>
            <a:r>
              <a:rPr lang="en-US" sz="2400" dirty="0" err="1"/>
              <a:t>ინიციატივების</a:t>
            </a:r>
            <a:r>
              <a:rPr lang="en-US" sz="2400" dirty="0"/>
              <a:t> </a:t>
            </a:r>
            <a:r>
              <a:rPr lang="en-US" sz="2400" dirty="0" err="1"/>
              <a:t>მხარდაჭერა</a:t>
            </a:r>
            <a:r>
              <a:rPr lang="en-US" sz="2400" dirty="0"/>
              <a:t>, </a:t>
            </a:r>
            <a:r>
              <a:rPr lang="en-US" sz="2400" dirty="0" err="1"/>
              <a:t>რომელიც</a:t>
            </a:r>
            <a:r>
              <a:rPr lang="en-US" sz="2400" dirty="0"/>
              <a:t> </a:t>
            </a:r>
            <a:r>
              <a:rPr lang="en-US" sz="2400" dirty="0" err="1"/>
              <a:t>საშუალებას</a:t>
            </a:r>
            <a:r>
              <a:rPr lang="en-US" sz="2400" dirty="0"/>
              <a:t> </a:t>
            </a:r>
            <a:r>
              <a:rPr lang="en-US" sz="2400" dirty="0" err="1"/>
              <a:t>მისცემს</a:t>
            </a:r>
            <a:r>
              <a:rPr lang="en-US" sz="2400" dirty="0"/>
              <a:t> </a:t>
            </a:r>
            <a:r>
              <a:rPr lang="en-US" sz="2400" dirty="0" err="1"/>
              <a:t>კონკურსანტებს</a:t>
            </a:r>
            <a:r>
              <a:rPr lang="en-US" sz="2400" dirty="0"/>
              <a:t> </a:t>
            </a:r>
            <a:r>
              <a:rPr lang="en-US" sz="2400" dirty="0" err="1"/>
              <a:t>ადგილობრივი</a:t>
            </a:r>
            <a:r>
              <a:rPr lang="en-US" sz="2400" dirty="0"/>
              <a:t> </a:t>
            </a:r>
            <a:r>
              <a:rPr lang="en-US" sz="2400" dirty="0" err="1"/>
              <a:t>თვითმმართველობის</a:t>
            </a:r>
            <a:r>
              <a:rPr lang="en-US" sz="2400" dirty="0"/>
              <a:t> </a:t>
            </a:r>
            <a:r>
              <a:rPr lang="en-US" sz="2400" dirty="0" err="1"/>
              <a:t>წინაშე</a:t>
            </a:r>
            <a:r>
              <a:rPr lang="en-US" sz="2400" dirty="0"/>
              <a:t> </a:t>
            </a:r>
            <a:r>
              <a:rPr lang="en-US" sz="2400" dirty="0" err="1"/>
              <a:t>დააყენონ</a:t>
            </a:r>
            <a:r>
              <a:rPr lang="en-US" sz="2400" dirty="0"/>
              <a:t> </a:t>
            </a:r>
            <a:r>
              <a:rPr lang="en-US" sz="2400" dirty="0" err="1"/>
              <a:t>მათთვის</a:t>
            </a:r>
            <a:r>
              <a:rPr lang="en-US" sz="2400" dirty="0"/>
              <a:t> </a:t>
            </a:r>
            <a:r>
              <a:rPr lang="en-US" sz="2400" dirty="0" err="1"/>
              <a:t>საჭირო</a:t>
            </a:r>
            <a:r>
              <a:rPr lang="en-US" sz="2400" dirty="0"/>
              <a:t> </a:t>
            </a:r>
            <a:r>
              <a:rPr lang="en-US" sz="2400" dirty="0" err="1"/>
              <a:t>ინიციატივები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ka-GE" sz="2400" b="1" dirty="0" smtClean="0"/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97070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523" y="-99109"/>
            <a:ext cx="10515600" cy="732155"/>
          </a:xfrm>
        </p:spPr>
        <p:txBody>
          <a:bodyPr>
            <a:normAutofit/>
          </a:bodyPr>
          <a:lstStyle/>
          <a:p>
            <a:r>
              <a:rPr lang="ka-GE" sz="4000" dirty="0" smtClean="0"/>
              <a:t>                   იდეების რეგისტრაცია</a:t>
            </a:r>
            <a:endParaRPr lang="en-US" sz="4000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5523" y="519698"/>
            <a:ext cx="561975" cy="8667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67626" y="1712067"/>
            <a:ext cx="11085342" cy="75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ka-GE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რეგისტრაცია ონლაინ ვებ-გვერდზე (</a:t>
            </a:r>
            <a:r>
              <a:rPr lang="ka-GE" sz="2000" b="1" u="sng" dirty="0">
                <a:solidFill>
                  <a:srgbClr val="0563C1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http://tsalenjikha.gov.ge</a:t>
            </a:r>
            <a:r>
              <a:rPr lang="ka-GE" sz="20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), ასევე საკრებულოს კანცელარიაში</a:t>
            </a:r>
            <a:r>
              <a:rPr lang="ka-GE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7626" y="2426358"/>
            <a:ext cx="11999743" cy="740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ka-GE" sz="20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2.  იდეის ფარგლებში დაგეგმილი ღონისძიებები უნდა ხორციელდებოდეს წალენჯიხის       ადმინისტრაციულ საზღვრებში.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892" y="3262958"/>
            <a:ext cx="115355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a-GE" sz="2000" b="1" dirty="0" smtClean="0">
                <a:ea typeface="Calibri" panose="020F0502020204030204" pitchFamily="34" charset="0"/>
                <a:cs typeface="Sylfaen" panose="010A0502050306030303" pitchFamily="18" charset="0"/>
              </a:rPr>
              <a:t>3. იმ</a:t>
            </a:r>
            <a:r>
              <a:rPr lang="ka-GE" sz="20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შემთხვევაში თუ იდეის ფარგლებში დაგეგმილი ღონისძიებები მოიცავს ინფრასტრუქტურულ სამუშაოებს, ქონება უნდა იყოს მუნიციპალურ საკუთრებაში.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46892" y="4060830"/>
            <a:ext cx="11816862" cy="740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ka-GE" sz="20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4. იდეა </a:t>
            </a:r>
            <a:r>
              <a:rPr lang="ka-GE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არ უნდა იყოს დაფინანსებული წინა წლებში ადგილობრივი ბიუჯეტიდან, არ უნდა იყოს სხვა პროექტის ანალოგიური ვერსია, ასევე არ უნდა არღვევდეს საავტორო უფლებებს.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7626" y="5621026"/>
            <a:ext cx="9664505" cy="42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ka-GE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ka-GE" sz="20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.იდეის </a:t>
            </a:r>
            <a:r>
              <a:rPr lang="ka-GE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ბიუჯეტი არ უნდა აღემატებოდეს 10 000 (ათი ათას) ლარს.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7626" y="4840928"/>
            <a:ext cx="11577711" cy="740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ka-GE" sz="20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5. პროექტი </a:t>
            </a:r>
            <a:r>
              <a:rPr lang="ka-GE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დაფუძნებული უნდა იყოს ტურისტულ, სასწავლო-საგანმანათლებლო, ინფრასტრუქტურულ საჭიროებებზე.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2469" y="865752"/>
            <a:ext cx="1912703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ka-GE" dirty="0">
                <a:ea typeface="Calibri" panose="020F0502020204030204" pitchFamily="34" charset="0"/>
                <a:cs typeface="Times New Roman" panose="02020603050405020304" pitchFamily="18" charset="0"/>
              </a:rPr>
              <a:t>1-31 აპრილამდე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48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 smtClean="0"/>
              <a:t>                იდეების ანალიზი 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4169" y="1690688"/>
            <a:ext cx="561975" cy="8667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-1" y="3086471"/>
            <a:ext cx="10944665" cy="999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ka-GE" sz="2800" b="1" dirty="0">
                <a:ea typeface="Calibri" panose="020F0502020204030204" pitchFamily="34" charset="0"/>
                <a:cs typeface="Sylfaen" panose="010A0502050306030303" pitchFamily="18" charset="0"/>
              </a:rPr>
              <a:t>ახორციელებს</a:t>
            </a:r>
            <a:r>
              <a:rPr lang="ka-GE" sz="2800" b="1" dirty="0">
                <a:ea typeface="Calibri" panose="020F0502020204030204" pitchFamily="34" charset="0"/>
                <a:cs typeface="Times New Roman" panose="02020603050405020304" pitchFamily="18" charset="0"/>
              </a:rPr>
              <a:t> წინასწარ შექმნილი კომისია განსაზღრულ კრიტერიუმებზე დაყრდნობით.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3977" y="2072020"/>
            <a:ext cx="1646605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ka-GE" dirty="0">
                <a:ea typeface="Calibri" panose="020F0502020204030204" pitchFamily="34" charset="0"/>
                <a:cs typeface="Times New Roman" panose="02020603050405020304" pitchFamily="18" charset="0"/>
              </a:rPr>
              <a:t>1-15 მაისამდე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9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9036" y="4886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ka-GE" smtClean="0"/>
              <a:t>                        </a:t>
            </a:r>
            <a:r>
              <a:rPr lang="ka-GE" b="1" smtClean="0"/>
              <a:t>პ რ ო ე ქ ტ ი</a:t>
            </a:r>
            <a:r>
              <a:rPr lang="en-US" smtClean="0"/>
              <a:t/>
            </a:r>
            <a:br>
              <a:rPr lang="en-US" smtClean="0"/>
            </a:b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0823436"/>
              </p:ext>
            </p:extLst>
          </p:nvPr>
        </p:nvGraphicFramePr>
        <p:xfrm>
          <a:off x="4796790" y="852920"/>
          <a:ext cx="2200275" cy="3765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00275">
                  <a:extLst>
                    <a:ext uri="{9D8B030D-6E8A-4147-A177-3AD203B41FA5}">
                      <a16:colId xmlns:a16="http://schemas.microsoft.com/office/drawing/2014/main" val="1462544653"/>
                    </a:ext>
                  </a:extLst>
                </a:gridCol>
              </a:tblGrid>
              <a:tr h="3765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ka-GE" sz="1800" dirty="0">
                          <a:effectLst/>
                        </a:rPr>
                        <a:t>კომისიის შექმნა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70778840"/>
                  </a:ext>
                </a:extLst>
              </a:tr>
            </a:tbl>
          </a:graphicData>
        </a:graphic>
      </p:graphicFrame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395538" y="229465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a-GE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</a:t>
            </a:r>
            <a:endParaRPr kumimoji="0" lang="ka-GE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2577" y="1278169"/>
            <a:ext cx="1028700" cy="135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838200" y="434634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2696692"/>
            <a:ext cx="10899458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a-GE" b="1" smtClean="0">
                <a:ea typeface="Calibri" panose="020F0502020204030204" pitchFamily="34" charset="0"/>
                <a:cs typeface="Times New Roman" panose="02020603050405020304" pitchFamily="18" charset="0"/>
              </a:rPr>
              <a:t>1.კომისია განცხადებებს განიხილავს სხდომაზე და გადაწყვეტილებებს იღებს ღია კენჭისყრით, ხმათა უმრავლესობით, კომისიაზე დგება სხდომის ოქმი.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-22861" y="3399342"/>
            <a:ext cx="10810875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a-GE" b="1" dirty="0">
                <a:ea typeface="Calibri" panose="020F0502020204030204" pitchFamily="34" charset="0"/>
                <a:cs typeface="Times New Roman" panose="02020603050405020304" pitchFamily="18" charset="0"/>
              </a:rPr>
              <a:t>2.კომისიის სხდომა უფლებამოსილია  გამოიტანოს გადაწყვეტილება, თუ სხდომას ესწრება კომისიის წევრთა ნახევარზე მეტი.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4098430"/>
            <a:ext cx="8933498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a-GE" b="1" dirty="0">
                <a:ea typeface="Calibri" panose="020F0502020204030204" pitchFamily="34" charset="0"/>
                <a:cs typeface="Times New Roman" panose="02020603050405020304" pitchFamily="18" charset="0"/>
              </a:rPr>
              <a:t>3.კომისიის წევრთა რაოდენობა არ უნდა იყოს 7ზე ნაკლები.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-22861" y="4411547"/>
            <a:ext cx="11148060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a-GE" b="1" dirty="0">
                <a:ea typeface="Calibri" panose="020F0502020204030204" pitchFamily="34" charset="0"/>
                <a:cs typeface="Times New Roman" panose="02020603050405020304" pitchFamily="18" charset="0"/>
              </a:rPr>
              <a:t>4.კომისიის წევრს უფლება აქვს მოითხოვოს სხდომაზე კანდიდატის დასწრება ან დამატებითი ინფორმაციის მიღება.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-22861" y="5011830"/>
            <a:ext cx="10452735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114300" algn="l"/>
              </a:tabLs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ka-GE" b="1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b="1" dirty="0" err="1"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გამარჯვებულად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ჩაითვლება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ის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პროექტ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b="1" dirty="0" err="1"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ებ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b="1" dirty="0"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ი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რომელიც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მიიღებს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b="1" dirty="0">
                <a:ea typeface="Calibri" panose="020F0502020204030204" pitchFamily="34" charset="0"/>
                <a:cs typeface="Sylfaen" panose="010A0502050306030303" pitchFamily="18" charset="0"/>
              </a:rPr>
              <a:t>ხმათა უმრავლესობას.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-32128" y="5365164"/>
            <a:ext cx="10869454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114300" algn="l"/>
              </a:tabLs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ka-GE" b="1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b="1" dirty="0" err="1"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კომისიის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გადაწყვეტილება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ფორმდება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ოქმის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სახით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კომისიის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მდივნის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მიერ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 </a:t>
            </a:r>
            <a:r>
              <a:rPr lang="en-US" b="1" dirty="0" err="1"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სამუშაო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დღის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ვადაში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-32128" y="5723266"/>
            <a:ext cx="10472737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114300" algn="l"/>
              </a:tabLs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ka-GE" b="1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b="1" dirty="0" err="1"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ოქმს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ადგენს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კომისიის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მდივანი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რომელსაც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ხელს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აწერს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კომისიის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სხდომაზე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დამსწრე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ყველა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წევრი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9218" y="1083821"/>
            <a:ext cx="1797287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ka-GE" dirty="0">
                <a:ea typeface="Calibri" panose="020F0502020204030204" pitchFamily="34" charset="0"/>
                <a:cs typeface="Times New Roman" panose="02020603050405020304" pitchFamily="18" charset="0"/>
              </a:rPr>
              <a:t>1-5 აპრილამდე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877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b="1" dirty="0" smtClean="0"/>
              <a:t>         იდეების განხილვა/გამოვლენა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64234" y="2151440"/>
            <a:ext cx="6621315" cy="1475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ka-GE" sz="28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განცხადების ვერ გვერდზე გამოგზავნა,საკრებულოს კანცელარიაში ჩაბარება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4234" y="3626844"/>
            <a:ext cx="1928733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ka-GE" sz="28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2. კომისია</a:t>
            </a:r>
            <a:r>
              <a:rPr lang="ka-GE" b="1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4234" y="4625900"/>
            <a:ext cx="5222905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ka-GE" sz="28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3. 18 </a:t>
            </a:r>
            <a:r>
              <a:rPr lang="ka-GE" sz="2800" b="1" dirty="0">
                <a:ea typeface="Calibri" panose="020F0502020204030204" pitchFamily="34" charset="0"/>
                <a:cs typeface="Times New Roman" panose="02020603050405020304" pitchFamily="18" charset="0"/>
              </a:rPr>
              <a:t>წელს ზემოთ ხმის მიცემა.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43300" y="763688"/>
            <a:ext cx="1646605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ka-GE" dirty="0">
                <a:ea typeface="Calibri" panose="020F0502020204030204" pitchFamily="34" charset="0"/>
                <a:cs typeface="Times New Roman" panose="02020603050405020304" pitchFamily="18" charset="0"/>
              </a:rPr>
              <a:t>1-15 მაისამდე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963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2800" b="1" dirty="0"/>
              <a:t>კონკურსში მონაწილეობის მისაღებად წარსადგენი დოკუმენტაციების ნუსხა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-323557" y="1834836"/>
            <a:ext cx="6096000" cy="44694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ka-GE" b="1" dirty="0">
                <a:ea typeface="Calibri" panose="020F0502020204030204" pitchFamily="34" charset="0"/>
                <a:cs typeface="Times New Roman" panose="02020603050405020304" pitchFamily="18" charset="0"/>
              </a:rPr>
              <a:t>ა</a:t>
            </a:r>
            <a:r>
              <a:rPr lang="en-US" b="1" dirty="0"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ka-GE" b="1" dirty="0">
                <a:ea typeface="Calibri" panose="020F0502020204030204" pitchFamily="34" charset="0"/>
                <a:cs typeface="Times New Roman" panose="02020603050405020304" pitchFamily="18" charset="0"/>
              </a:rPr>
              <a:t>განცხადება საკრებულოს თავმჯდომარის სახელზე.</a:t>
            </a:r>
            <a:endParaRPr lang="en-US" sz="16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ka-GE" b="1" dirty="0">
                <a:ea typeface="Calibri" panose="020F0502020204030204" pitchFamily="34" charset="0"/>
                <a:cs typeface="Times New Roman" panose="02020603050405020304" pitchFamily="18" charset="0"/>
              </a:rPr>
              <a:t>ბ) პირადობის ასლი.</a:t>
            </a:r>
            <a:endParaRPr lang="en-US" sz="16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ka-GE" b="1" dirty="0">
                <a:ea typeface="Calibri" panose="020F0502020204030204" pitchFamily="34" charset="0"/>
                <a:cs typeface="Times New Roman" panose="02020603050405020304" pitchFamily="18" charset="0"/>
              </a:rPr>
              <a:t>გ) პროექტი, რომელიც  უნდა შედგებოდეს შემდეგი ნაწილებისაგან: </a:t>
            </a:r>
            <a:endParaRPr lang="en-US" sz="16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ka-GE" b="1" dirty="0"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ka-GE" b="1" dirty="0">
                <a:ea typeface="Calibri" panose="020F0502020204030204" pitchFamily="34" charset="0"/>
                <a:cs typeface="Times New Roman" panose="02020603050405020304" pitchFamily="18" charset="0"/>
              </a:rPr>
              <a:t> თავფურცელი; </a:t>
            </a:r>
            <a:endParaRPr lang="en-US" sz="16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ka-GE" b="1" dirty="0"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ka-GE" b="1" dirty="0">
                <a:ea typeface="Calibri" panose="020F0502020204030204" pitchFamily="34" charset="0"/>
                <a:cs typeface="Times New Roman" panose="02020603050405020304" pitchFamily="18" charset="0"/>
              </a:rPr>
              <a:t> ინფორმაცია პროექტის ავტორისა და შემსრულებლის შესახებ; </a:t>
            </a:r>
            <a:endParaRPr lang="en-US" sz="16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ka-GE" b="1" dirty="0"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ka-GE" b="1" dirty="0">
                <a:ea typeface="Calibri" panose="020F0502020204030204" pitchFamily="34" charset="0"/>
                <a:cs typeface="Times New Roman" panose="02020603050405020304" pitchFamily="18" charset="0"/>
              </a:rPr>
              <a:t> პროექტის აღწერა; </a:t>
            </a:r>
            <a:endParaRPr lang="en-US" sz="16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ka-GE" b="1" dirty="0"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ka-GE" b="1" dirty="0">
                <a:ea typeface="Calibri" panose="020F0502020204030204" pitchFamily="34" charset="0"/>
                <a:cs typeface="Times New Roman" panose="02020603050405020304" pitchFamily="18" charset="0"/>
              </a:rPr>
              <a:t> პროექტის შესრულების </a:t>
            </a:r>
            <a:r>
              <a:rPr lang="ka-GE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განრიგი</a:t>
            </a:r>
            <a:r>
              <a:rPr lang="ka-GE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კანონმდებლობის შესაბამისად.</a:t>
            </a:r>
            <a:endParaRPr lang="en-US" sz="16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ka-GE" b="1" dirty="0"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ka-GE" b="1" dirty="0">
                <a:ea typeface="Calibri" panose="020F0502020204030204" pitchFamily="34" charset="0"/>
                <a:cs typeface="Times New Roman" panose="02020603050405020304" pitchFamily="18" charset="0"/>
              </a:rPr>
              <a:t> ბიუჯეტი/რესურსები;</a:t>
            </a:r>
            <a:endParaRPr lang="en-US" sz="16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ka-GE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b="1" dirty="0"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ka-GE" b="1" dirty="0">
                <a:ea typeface="Calibri" panose="020F0502020204030204" pitchFamily="34" charset="0"/>
                <a:cs typeface="Times New Roman" panose="02020603050405020304" pitchFamily="18" charset="0"/>
              </a:rPr>
              <a:t> მოსალოდნელი შედეგები; </a:t>
            </a:r>
            <a:endParaRPr lang="en-US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89673" y="1834836"/>
            <a:ext cx="6096000" cy="277101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ka-GE" b="1" dirty="0">
                <a:ea typeface="Calibri" panose="020F0502020204030204" pitchFamily="34" charset="0"/>
                <a:cs typeface="Times New Roman" panose="02020603050405020304" pitchFamily="18" charset="0"/>
              </a:rPr>
              <a:t>დ) სამოტივაციო წერილი (ხელმოწერილი)</a:t>
            </a:r>
            <a:endParaRPr lang="en-US" sz="16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ka-GE" b="1" dirty="0">
                <a:ea typeface="Calibri" panose="020F0502020204030204" pitchFamily="34" charset="0"/>
                <a:cs typeface="Times New Roman" panose="02020603050405020304" pitchFamily="18" charset="0"/>
              </a:rPr>
              <a:t>ე) სხვა დოკუმენტაცია, რომელიც წარმოაჩენს პროექტის დაფინანსების საჭიროებებს.</a:t>
            </a:r>
            <a:endParaRPr lang="en-US" sz="16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114300" algn="l"/>
              </a:tabLst>
            </a:pPr>
            <a:r>
              <a:rPr lang="ka-GE" b="1" dirty="0">
                <a:ea typeface="Calibri" panose="020F0502020204030204" pitchFamily="34" charset="0"/>
                <a:cs typeface="Times New Roman" panose="02020603050405020304" pitchFamily="18" charset="0"/>
              </a:rPr>
              <a:t>       ვ)  თანხის გამოყოფა განხორციელდება კანონმდებლობით დადგენილი წესის შესაბამისად (ტენდერით).</a:t>
            </a:r>
            <a:endParaRPr lang="en-US" sz="16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114300" algn="l"/>
              </a:tabLst>
            </a:pPr>
            <a:r>
              <a:rPr lang="ka-GE" b="1" dirty="0">
                <a:ea typeface="Calibri" panose="020F0502020204030204" pitchFamily="34" charset="0"/>
                <a:cs typeface="Times New Roman" panose="02020603050405020304" pitchFamily="18" charset="0"/>
              </a:rPr>
              <a:t>       ზ) პროექტი უნდა იყოს შესრულებული ქართულ ენაზე.</a:t>
            </a:r>
            <a:endParaRPr lang="en-US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93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105</TotalTime>
  <Words>416</Words>
  <Application>Microsoft Office PowerPoint</Application>
  <PresentationFormat>Widescreen</PresentationFormat>
  <Paragraphs>48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3D Unicode</vt:lpstr>
      <vt:lpstr>Arial</vt:lpstr>
      <vt:lpstr>Calibri</vt:lpstr>
      <vt:lpstr>Calibri Light</vt:lpstr>
      <vt:lpstr>Sylfaen</vt:lpstr>
      <vt:lpstr>Symbol</vt:lpstr>
      <vt:lpstr>Times New Roman</vt:lpstr>
      <vt:lpstr>Wingdings</vt:lpstr>
      <vt:lpstr>Retrospect</vt:lpstr>
      <vt:lpstr>PowerPoint Presentation</vt:lpstr>
      <vt:lpstr>                 პროექტის შესახებ</vt:lpstr>
      <vt:lpstr>               შენი იდეა წალენჯიხას </vt:lpstr>
      <vt:lpstr>                   იდეების რეგისტრაცია</vt:lpstr>
      <vt:lpstr>                იდეების ანალიზი </vt:lpstr>
      <vt:lpstr>                        პ რ ო ე ქ ტ ი </vt:lpstr>
      <vt:lpstr>         იდეების განხილვა/გამოვლენა</vt:lpstr>
      <vt:lpstr>კონკურსში მონაწილეობის მისაღებად წარსადგენი დოკუმენტაციების ნუსხა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Giorgi Darsalia</dc:creator>
  <cp:lastModifiedBy>Giorgi Darsalia</cp:lastModifiedBy>
  <cp:revision>11</cp:revision>
  <dcterms:created xsi:type="dcterms:W3CDTF">2022-03-14T10:27:15Z</dcterms:created>
  <dcterms:modified xsi:type="dcterms:W3CDTF">2022-03-21T08:56:24Z</dcterms:modified>
</cp:coreProperties>
</file>